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800" r:id="rId2"/>
  </p:sldMasterIdLst>
  <p:sldIdLst>
    <p:sldId id="256" r:id="rId3"/>
    <p:sldId id="257" r:id="rId4"/>
    <p:sldId id="258" r:id="rId5"/>
    <p:sldId id="259" r:id="rId6"/>
    <p:sldId id="262" r:id="rId7"/>
    <p:sldId id="264" r:id="rId8"/>
    <p:sldId id="263" r:id="rId9"/>
    <p:sldId id="260" r:id="rId10"/>
    <p:sldId id="265" r:id="rId11"/>
    <p:sldId id="266"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70" autoAdjust="0"/>
  </p:normalViewPr>
  <p:slideViewPr>
    <p:cSldViewPr snapToGrid="0">
      <p:cViewPr varScale="1">
        <p:scale>
          <a:sx n="107" d="100"/>
          <a:sy n="107" d="100"/>
        </p:scale>
        <p:origin x="696"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12339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36898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651062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434641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904601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04202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124194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4078208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780913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259562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912467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133985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95044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232230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66542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40482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0964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537599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46180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12453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8801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19741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5F22C80-FDB6-4C0D-A8EF-177D08330F24}" type="slidenum">
              <a:rPr lang="zh-TW" altLang="en-US" smtClean="0"/>
              <a:t>‹#›</a:t>
            </a:fld>
            <a:endParaRPr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9628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5F22C80-FDB6-4C0D-A8EF-177D08330F24}" type="slidenum">
              <a:rPr lang="zh-TW" altLang="en-US" smtClean="0"/>
              <a:t>‹#›</a:t>
            </a:fld>
            <a:endParaRPr lang="zh-TW" alt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8680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251711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74219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5C9F4DD-3F60-4041-91E4-B5F118B5C3F5}" type="datetimeFigureOut">
              <a:rPr lang="zh-TW" altLang="en-US" smtClean="0"/>
              <a:t>2023/11/4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3470537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75F22C80-FDB6-4C0D-A8EF-177D08330F24}" type="slidenum">
              <a:rPr lang="zh-TW" altLang="en-US" smtClean="0"/>
              <a:t>‹#›</a:t>
            </a:fld>
            <a:endParaRPr lang="zh-TW" altLang="en-US"/>
          </a:p>
        </p:txBody>
      </p:sp>
      <p:pic>
        <p:nvPicPr>
          <p:cNvPr id="7" name="圖片 6">
            <a:extLst>
              <a:ext uri="{FF2B5EF4-FFF2-40B4-BE49-F238E27FC236}">
                <a16:creationId xmlns:a16="http://schemas.microsoft.com/office/drawing/2014/main" id="{4ECDEA51-1F85-464F-BA01-833B494CA42E}"/>
              </a:ext>
            </a:extLst>
          </p:cNvPr>
          <p:cNvPicPr>
            <a:picLocks noChangeAspect="1"/>
          </p:cNvPicPr>
          <p:nvPr userDrawn="1"/>
        </p:nvPicPr>
        <p:blipFill>
          <a:blip r:embed="rId13"/>
          <a:stretch>
            <a:fillRect/>
          </a:stretch>
        </p:blipFill>
        <p:spPr>
          <a:xfrm>
            <a:off x="11308003" y="0"/>
            <a:ext cx="883997" cy="957155"/>
          </a:xfrm>
          <a:prstGeom prst="rect">
            <a:avLst/>
          </a:prstGeom>
        </p:spPr>
      </p:pic>
    </p:spTree>
    <p:extLst>
      <p:ext uri="{BB962C8B-B14F-4D97-AF65-F5344CB8AC3E}">
        <p14:creationId xmlns:p14="http://schemas.microsoft.com/office/powerpoint/2010/main" val="34030997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C9F4DD-3F60-4041-91E4-B5F118B5C3F5}" type="datetimeFigureOut">
              <a:rPr lang="zh-TW" altLang="en-US" smtClean="0"/>
              <a:t>2023/11/4</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5F22C80-FDB6-4C0D-A8EF-177D08330F24}" type="slidenum">
              <a:rPr lang="zh-TW" altLang="en-US" smtClean="0"/>
              <a:t>‹#›</a:t>
            </a:fld>
            <a:endParaRPr lang="zh-TW" altLang="en-US"/>
          </a:p>
        </p:txBody>
      </p:sp>
    </p:spTree>
    <p:extLst>
      <p:ext uri="{BB962C8B-B14F-4D97-AF65-F5344CB8AC3E}">
        <p14:creationId xmlns:p14="http://schemas.microsoft.com/office/powerpoint/2010/main" val="1750161150"/>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toduino.com/wp-content/themes/storefront/moto_iot_blockly_v33/demos/code/index.html" TargetMode="External"/><Relationship Id="rId2" Type="http://schemas.openxmlformats.org/officeDocument/2006/relationships/image" Target="../media/image30.jpg"/><Relationship Id="rId1" Type="http://schemas.openxmlformats.org/officeDocument/2006/relationships/slideLayout" Target="../slideLayouts/slideLayout13.xml"/><Relationship Id="rId4" Type="http://schemas.openxmlformats.org/officeDocument/2006/relationships/hyperlink" Target="https://sites.google.com/view/sdjhmaker/arduino/%E6%90%96%E6%A1%B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BPcDOXTX_io" TargetMode="Externa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C98B21ED-6598-450D-9444-C08477DC393B}"/>
              </a:ext>
            </a:extLst>
          </p:cNvPr>
          <p:cNvSpPr/>
          <p:nvPr/>
        </p:nvSpPr>
        <p:spPr>
          <a:xfrm>
            <a:off x="0" y="0"/>
            <a:ext cx="12192000" cy="6858000"/>
          </a:xfrm>
          <a:prstGeom prst="rect">
            <a:avLst/>
          </a:prstGeom>
          <a:blipFill dpi="0" rotWithShape="1">
            <a:blip r:embed="rId2">
              <a:alphaModFix amt="6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3964067C-1894-44DC-80A9-C759E6AD52BE}"/>
              </a:ext>
            </a:extLst>
          </p:cNvPr>
          <p:cNvSpPr>
            <a:spLocks noGrp="1"/>
          </p:cNvSpPr>
          <p:nvPr>
            <p:ph type="ctrTitle"/>
          </p:nvPr>
        </p:nvSpPr>
        <p:spPr>
          <a:xfrm>
            <a:off x="1500188" y="1860822"/>
            <a:ext cx="5762625" cy="1758679"/>
          </a:xfrm>
        </p:spPr>
        <p:txBody>
          <a:bodyPr/>
          <a:lstStyle/>
          <a:p>
            <a:r>
              <a:rPr lang="zh-TW" altLang="en-US" dirty="0">
                <a:solidFill>
                  <a:schemeClr val="tx1"/>
                </a:solidFill>
              </a:rPr>
              <a:t>電機概論期末專題   </a:t>
            </a:r>
            <a:br>
              <a:rPr lang="en-US" altLang="zh-TW" dirty="0">
                <a:solidFill>
                  <a:schemeClr val="tx1"/>
                </a:solidFill>
              </a:rPr>
            </a:br>
            <a:r>
              <a:rPr lang="zh-TW" altLang="en-US" dirty="0">
                <a:solidFill>
                  <a:schemeClr val="tx1"/>
                </a:solidFill>
              </a:rPr>
              <a:t>    </a:t>
            </a:r>
          </a:p>
        </p:txBody>
      </p:sp>
      <p:sp>
        <p:nvSpPr>
          <p:cNvPr id="3" name="副標題 2">
            <a:extLst>
              <a:ext uri="{FF2B5EF4-FFF2-40B4-BE49-F238E27FC236}">
                <a16:creationId xmlns:a16="http://schemas.microsoft.com/office/drawing/2014/main" id="{22570F38-0D77-4E1C-A397-C95063E10583}"/>
              </a:ext>
            </a:extLst>
          </p:cNvPr>
          <p:cNvSpPr>
            <a:spLocks noGrp="1"/>
          </p:cNvSpPr>
          <p:nvPr>
            <p:ph type="subTitle" idx="1"/>
          </p:nvPr>
        </p:nvSpPr>
        <p:spPr>
          <a:xfrm>
            <a:off x="6286500" y="3778387"/>
            <a:ext cx="3352799" cy="400050"/>
          </a:xfrm>
        </p:spPr>
        <p:txBody>
          <a:bodyPr>
            <a:normAutofit/>
          </a:bodyPr>
          <a:lstStyle/>
          <a:p>
            <a:pPr algn="ctr"/>
            <a:r>
              <a:rPr lang="en-US" altLang="zh-TW" b="1" dirty="0">
                <a:solidFill>
                  <a:srgbClr val="92D050"/>
                </a:solidFill>
              </a:rPr>
              <a:t>B0941075</a:t>
            </a:r>
            <a:r>
              <a:rPr lang="zh-TW" altLang="en-US" b="1" dirty="0">
                <a:solidFill>
                  <a:srgbClr val="92D050"/>
                </a:solidFill>
              </a:rPr>
              <a:t>電機一乙  吳梓維</a:t>
            </a:r>
          </a:p>
        </p:txBody>
      </p:sp>
      <p:sp>
        <p:nvSpPr>
          <p:cNvPr id="17" name="文字方塊 16">
            <a:extLst>
              <a:ext uri="{FF2B5EF4-FFF2-40B4-BE49-F238E27FC236}">
                <a16:creationId xmlns:a16="http://schemas.microsoft.com/office/drawing/2014/main" id="{195573D0-CE3A-4F57-BA61-ED3D3E14D984}"/>
              </a:ext>
            </a:extLst>
          </p:cNvPr>
          <p:cNvSpPr txBox="1"/>
          <p:nvPr/>
        </p:nvSpPr>
        <p:spPr>
          <a:xfrm>
            <a:off x="6096000" y="2785465"/>
            <a:ext cx="3028950" cy="830997"/>
          </a:xfrm>
          <a:prstGeom prst="rect">
            <a:avLst/>
          </a:prstGeom>
          <a:noFill/>
        </p:spPr>
        <p:txBody>
          <a:bodyPr wrap="square" rtlCol="0">
            <a:spAutoFit/>
          </a:bodyPr>
          <a:lstStyle/>
          <a:p>
            <a:r>
              <a:rPr lang="en-US" altLang="zh-TW" sz="4800" dirty="0"/>
              <a:t>-</a:t>
            </a:r>
            <a:r>
              <a:rPr lang="zh-TW" altLang="en-US" sz="4800" dirty="0">
                <a:latin typeface="+mj-ea"/>
                <a:ea typeface="+mj-ea"/>
              </a:rPr>
              <a:t>踩地雷</a:t>
            </a:r>
          </a:p>
        </p:txBody>
      </p:sp>
    </p:spTree>
    <p:extLst>
      <p:ext uri="{BB962C8B-B14F-4D97-AF65-F5344CB8AC3E}">
        <p14:creationId xmlns:p14="http://schemas.microsoft.com/office/powerpoint/2010/main" val="2798194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18DEAB-8651-429D-AF17-C2A278AE5990}"/>
              </a:ext>
            </a:extLst>
          </p:cNvPr>
          <p:cNvSpPr>
            <a:spLocks noGrp="1"/>
          </p:cNvSpPr>
          <p:nvPr>
            <p:ph type="title"/>
          </p:nvPr>
        </p:nvSpPr>
        <p:spPr/>
        <p:txBody>
          <a:bodyPr/>
          <a:lstStyle/>
          <a:p>
            <a:r>
              <a:rPr lang="zh-TW" altLang="en-US" dirty="0"/>
              <a:t>上課心得</a:t>
            </a:r>
          </a:p>
        </p:txBody>
      </p:sp>
      <p:sp>
        <p:nvSpPr>
          <p:cNvPr id="3" name="內容版面配置區 2">
            <a:extLst>
              <a:ext uri="{FF2B5EF4-FFF2-40B4-BE49-F238E27FC236}">
                <a16:creationId xmlns:a16="http://schemas.microsoft.com/office/drawing/2014/main" id="{CC15E400-DFD2-4211-8E6E-E1AF09F1E29A}"/>
              </a:ext>
            </a:extLst>
          </p:cNvPr>
          <p:cNvSpPr>
            <a:spLocks noGrp="1"/>
          </p:cNvSpPr>
          <p:nvPr>
            <p:ph idx="1"/>
          </p:nvPr>
        </p:nvSpPr>
        <p:spPr>
          <a:xfrm>
            <a:off x="677334" y="1270000"/>
            <a:ext cx="8596668" cy="3880773"/>
          </a:xfrm>
        </p:spPr>
        <p:txBody>
          <a:bodyPr/>
          <a:lstStyle/>
          <a:p>
            <a:pPr marL="0" indent="0">
              <a:buNone/>
            </a:pPr>
            <a:r>
              <a:rPr lang="en-US" altLang="zh-TW" dirty="0"/>
              <a:t>	</a:t>
            </a:r>
            <a:r>
              <a:rPr lang="zh-TW" altLang="en-US" dirty="0"/>
              <a:t>在上電機概論的之前，我完全沒有接觸過</a:t>
            </a:r>
            <a:r>
              <a:rPr lang="en-US" altLang="zh-TW" dirty="0" err="1"/>
              <a:t>arduino</a:t>
            </a:r>
            <a:r>
              <a:rPr lang="zh-TW" altLang="en-US" dirty="0"/>
              <a:t>。對程式語言也只有一點點了解，在經過一堂堂課的洗滌後，我漸漸愛上了這種邊打</a:t>
            </a:r>
            <a:r>
              <a:rPr lang="en-US" altLang="zh-TW" dirty="0"/>
              <a:t>code</a:t>
            </a:r>
            <a:r>
              <a:rPr lang="zh-TW" altLang="en-US" dirty="0"/>
              <a:t>邊插麵包板邊</a:t>
            </a:r>
            <a:r>
              <a:rPr lang="en-US" altLang="zh-TW" dirty="0"/>
              <a:t>debug</a:t>
            </a:r>
            <a:r>
              <a:rPr lang="zh-TW" altLang="en-US" dirty="0"/>
              <a:t>的樂趣，有時候接線比打</a:t>
            </a:r>
            <a:r>
              <a:rPr lang="en-US" altLang="zh-TW" dirty="0"/>
              <a:t>code</a:t>
            </a:r>
            <a:r>
              <a:rPr lang="zh-TW" altLang="en-US" dirty="0"/>
              <a:t>還，有時候打</a:t>
            </a:r>
            <a:r>
              <a:rPr lang="en-US" altLang="zh-TW" dirty="0"/>
              <a:t>code</a:t>
            </a:r>
            <a:r>
              <a:rPr lang="zh-TW" altLang="en-US" dirty="0"/>
              <a:t>比接線難，然後我之前還把好幾顆</a:t>
            </a:r>
            <a:r>
              <a:rPr lang="en-US" altLang="zh-TW" dirty="0"/>
              <a:t>LED</a:t>
            </a:r>
            <a:r>
              <a:rPr lang="zh-TW" altLang="en-US" dirty="0"/>
              <a:t>燒壞了，我深深地被這種探索及研究的過程給吸引，這對我而言是很新鮮的體驗，因為這些高中都沒教過。</a:t>
            </a:r>
            <a:endParaRPr lang="en-US" altLang="zh-TW" dirty="0"/>
          </a:p>
          <a:p>
            <a:pPr marL="0" indent="0">
              <a:buNone/>
            </a:pPr>
            <a:r>
              <a:rPr lang="en-US" altLang="zh-TW" dirty="0"/>
              <a:t>	</a:t>
            </a:r>
            <a:r>
              <a:rPr lang="zh-TW" altLang="en-US" dirty="0"/>
              <a:t>有一次我</a:t>
            </a:r>
            <a:r>
              <a:rPr lang="en-US" altLang="zh-TW" dirty="0"/>
              <a:t>code</a:t>
            </a:r>
            <a:r>
              <a:rPr lang="zh-TW" altLang="en-US" dirty="0"/>
              <a:t>打好以後卻一直上傳失敗，搞了好久才發現是因為我把應該插到</a:t>
            </a:r>
            <a:r>
              <a:rPr lang="en-US" altLang="zh-TW" dirty="0"/>
              <a:t>2</a:t>
            </a:r>
            <a:r>
              <a:rPr lang="zh-TW" altLang="en-US" dirty="0"/>
              <a:t>腳位線插到</a:t>
            </a:r>
            <a:r>
              <a:rPr lang="en-US" altLang="zh-TW" dirty="0"/>
              <a:t>1</a:t>
            </a:r>
            <a:r>
              <a:rPr lang="zh-TW" altLang="en-US" dirty="0"/>
              <a:t>腳位了，這種出錯卻不知道哪裡出問題只好從頭開始檢查最後發現只是因為自己耍白癡插錯一格腳位的挫敗感真棒。</a:t>
            </a:r>
            <a:endParaRPr lang="en-US" altLang="zh-TW" dirty="0"/>
          </a:p>
        </p:txBody>
      </p:sp>
      <p:pic>
        <p:nvPicPr>
          <p:cNvPr id="4" name="圖片 3">
            <a:extLst>
              <a:ext uri="{FF2B5EF4-FFF2-40B4-BE49-F238E27FC236}">
                <a16:creationId xmlns:a16="http://schemas.microsoft.com/office/drawing/2014/main" id="{37656202-5C75-4057-BC58-22DC98DAAB84}"/>
              </a:ext>
            </a:extLst>
          </p:cNvPr>
          <p:cNvPicPr>
            <a:picLocks noChangeAspect="1"/>
          </p:cNvPicPr>
          <p:nvPr/>
        </p:nvPicPr>
        <p:blipFill>
          <a:blip r:embed="rId2"/>
          <a:stretch>
            <a:fillRect/>
          </a:stretch>
        </p:blipFill>
        <p:spPr>
          <a:xfrm>
            <a:off x="2464877" y="222027"/>
            <a:ext cx="1932599" cy="944962"/>
          </a:xfrm>
          <a:prstGeom prst="rect">
            <a:avLst/>
          </a:prstGeom>
        </p:spPr>
      </p:pic>
      <p:pic>
        <p:nvPicPr>
          <p:cNvPr id="10" name="圖片 9">
            <a:extLst>
              <a:ext uri="{FF2B5EF4-FFF2-40B4-BE49-F238E27FC236}">
                <a16:creationId xmlns:a16="http://schemas.microsoft.com/office/drawing/2014/main" id="{5CE6BFDC-DAC8-4908-B22C-21472564F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88" y="2981130"/>
            <a:ext cx="6892212" cy="3876869"/>
          </a:xfrm>
          <a:prstGeom prst="rect">
            <a:avLst/>
          </a:prstGeom>
        </p:spPr>
      </p:pic>
    </p:spTree>
    <p:extLst>
      <p:ext uri="{BB962C8B-B14F-4D97-AF65-F5344CB8AC3E}">
        <p14:creationId xmlns:p14="http://schemas.microsoft.com/office/powerpoint/2010/main" val="56873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023EDC-DA8A-4C40-8D54-EC2302D92B09}"/>
              </a:ext>
            </a:extLst>
          </p:cNvPr>
          <p:cNvSpPr/>
          <p:nvPr/>
        </p:nvSpPr>
        <p:spPr>
          <a:xfrm>
            <a:off x="0" y="0"/>
            <a:ext cx="12192000" cy="6858000"/>
          </a:xfrm>
          <a:prstGeom prst="rect">
            <a:avLst/>
          </a:prstGeom>
          <a:blipFill dpi="0" rotWithShape="1">
            <a:blip r:embed="rId2">
              <a:alphaModFix amt="8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0F499914-FBB0-46E5-B746-2C4B7FBEAA8A}"/>
              </a:ext>
            </a:extLst>
          </p:cNvPr>
          <p:cNvSpPr>
            <a:spLocks noGrp="1"/>
          </p:cNvSpPr>
          <p:nvPr>
            <p:ph type="title"/>
          </p:nvPr>
        </p:nvSpPr>
        <p:spPr>
          <a:xfrm>
            <a:off x="3595332" y="2047875"/>
            <a:ext cx="2214918" cy="552450"/>
          </a:xfrm>
        </p:spPr>
        <p:txBody>
          <a:bodyPr>
            <a:normAutofit fontScale="90000"/>
          </a:bodyPr>
          <a:lstStyle/>
          <a:p>
            <a:r>
              <a:rPr lang="zh-TW" altLang="en-US" dirty="0">
                <a:solidFill>
                  <a:schemeClr val="accent2"/>
                </a:solidFill>
              </a:rPr>
              <a:t>參考資料</a:t>
            </a:r>
          </a:p>
        </p:txBody>
      </p:sp>
      <p:sp>
        <p:nvSpPr>
          <p:cNvPr id="3" name="內容版面配置區 2">
            <a:extLst>
              <a:ext uri="{FF2B5EF4-FFF2-40B4-BE49-F238E27FC236}">
                <a16:creationId xmlns:a16="http://schemas.microsoft.com/office/drawing/2014/main" id="{5F9829C9-50B5-4D42-B144-F6D57A8F85A5}"/>
              </a:ext>
            </a:extLst>
          </p:cNvPr>
          <p:cNvSpPr>
            <a:spLocks noGrp="1"/>
          </p:cNvSpPr>
          <p:nvPr>
            <p:ph idx="1"/>
          </p:nvPr>
        </p:nvSpPr>
        <p:spPr>
          <a:xfrm>
            <a:off x="3823932" y="2847975"/>
            <a:ext cx="4662843" cy="1733550"/>
          </a:xfrm>
        </p:spPr>
        <p:txBody>
          <a:bodyPr/>
          <a:lstStyle/>
          <a:p>
            <a:pPr marL="0" indent="0">
              <a:buNone/>
            </a:pPr>
            <a:r>
              <a:rPr lang="en-US" altLang="zh-TW" b="0" i="0" u="sng" dirty="0">
                <a:solidFill>
                  <a:schemeClr val="accent2">
                    <a:lumMod val="50000"/>
                  </a:schemeClr>
                </a:solidFill>
                <a:effectLst/>
                <a:latin typeface="Whitney"/>
                <a:hlinkClick r:id="rId3" tooltip="https://www.motoduino.com/wp-content/themes/storefront/moto_iot_blockly_v33/demos/code/index.html#">
                  <a:extLst>
                    <a:ext uri="{A12FA001-AC4F-418D-AE19-62706E023703}">
                      <ahyp:hlinkClr xmlns:ahyp="http://schemas.microsoft.com/office/drawing/2018/hyperlinkcolor" val="tx"/>
                    </a:ext>
                  </a:extLst>
                </a:hlinkClick>
              </a:rPr>
              <a:t>https://www.motoduino.com/wp-content/themes/storefront/moto_iot_blockly_v33/demos/code/index.html#</a:t>
            </a:r>
            <a:endParaRPr lang="en-US" altLang="zh-TW" b="0" i="0" u="sng" dirty="0">
              <a:solidFill>
                <a:schemeClr val="accent2">
                  <a:lumMod val="50000"/>
                </a:schemeClr>
              </a:solidFill>
              <a:effectLst/>
              <a:latin typeface="Whitney"/>
            </a:endParaRPr>
          </a:p>
          <a:p>
            <a:pPr marL="0" indent="0">
              <a:buNone/>
            </a:pPr>
            <a:r>
              <a:rPr lang="en-US" altLang="zh-TW" dirty="0">
                <a:solidFill>
                  <a:schemeClr val="accent2">
                    <a:lumMod val="50000"/>
                  </a:schemeClr>
                </a:solidFill>
                <a:hlinkClick r:id="rId4">
                  <a:extLst>
                    <a:ext uri="{A12FA001-AC4F-418D-AE19-62706E023703}">
                      <ahyp:hlinkClr xmlns:ahyp="http://schemas.microsoft.com/office/drawing/2018/hyperlinkcolor" val="tx"/>
                    </a:ext>
                  </a:extLst>
                </a:hlinkClick>
              </a:rPr>
              <a:t>https://sites.google.com/view/sdjhmaker/arduino/%E6%90%96%E6%A1%BF</a:t>
            </a:r>
            <a:endParaRPr lang="en-US" altLang="zh-TW" dirty="0">
              <a:solidFill>
                <a:schemeClr val="accent2">
                  <a:lumMod val="50000"/>
                </a:schemeClr>
              </a:solidFill>
            </a:endParaRPr>
          </a:p>
          <a:p>
            <a:endParaRPr lang="zh-TW" altLang="en-US" dirty="0"/>
          </a:p>
        </p:txBody>
      </p:sp>
    </p:spTree>
    <p:extLst>
      <p:ext uri="{BB962C8B-B14F-4D97-AF65-F5344CB8AC3E}">
        <p14:creationId xmlns:p14="http://schemas.microsoft.com/office/powerpoint/2010/main" val="226470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6B6110-992F-475D-86D7-E6964FAF856F}"/>
              </a:ext>
            </a:extLst>
          </p:cNvPr>
          <p:cNvSpPr>
            <a:spLocks noGrp="1"/>
          </p:cNvSpPr>
          <p:nvPr>
            <p:ph type="title"/>
          </p:nvPr>
        </p:nvSpPr>
        <p:spPr/>
        <p:txBody>
          <a:bodyPr/>
          <a:lstStyle/>
          <a:p>
            <a:r>
              <a:rPr lang="zh-TW" altLang="en-US" dirty="0"/>
              <a:t>基礎功能簡介</a:t>
            </a:r>
          </a:p>
        </p:txBody>
      </p:sp>
      <p:sp>
        <p:nvSpPr>
          <p:cNvPr id="3" name="內容版面配置區 2">
            <a:extLst>
              <a:ext uri="{FF2B5EF4-FFF2-40B4-BE49-F238E27FC236}">
                <a16:creationId xmlns:a16="http://schemas.microsoft.com/office/drawing/2014/main" id="{BE176795-8171-48EA-8E50-3478A71BD674}"/>
              </a:ext>
            </a:extLst>
          </p:cNvPr>
          <p:cNvSpPr>
            <a:spLocks noGrp="1"/>
          </p:cNvSpPr>
          <p:nvPr>
            <p:ph idx="1"/>
          </p:nvPr>
        </p:nvSpPr>
        <p:spPr>
          <a:xfrm>
            <a:off x="677334" y="1270000"/>
            <a:ext cx="8596668" cy="3880773"/>
          </a:xfrm>
        </p:spPr>
        <p:txBody>
          <a:bodyPr/>
          <a:lstStyle/>
          <a:p>
            <a:r>
              <a:rPr lang="zh-TW" altLang="en-US" dirty="0"/>
              <a:t>紅點隨搖桿移動</a:t>
            </a:r>
            <a:endParaRPr lang="en-US" altLang="zh-TW" dirty="0"/>
          </a:p>
          <a:p>
            <a:r>
              <a:rPr lang="zh-TW" altLang="en-US" dirty="0"/>
              <a:t>隨機設置</a:t>
            </a:r>
            <a:r>
              <a:rPr lang="en-US" altLang="zh-TW" dirty="0"/>
              <a:t>3</a:t>
            </a:r>
            <a:r>
              <a:rPr lang="zh-TW" altLang="en-US" dirty="0"/>
              <a:t>個地雷</a:t>
            </a:r>
            <a:endParaRPr lang="en-US" altLang="zh-TW" dirty="0"/>
          </a:p>
          <a:p>
            <a:r>
              <a:rPr lang="zh-TW" altLang="en-US" dirty="0"/>
              <a:t>若未找到地雷，呈現三次叉叉特效</a:t>
            </a:r>
            <a:endParaRPr lang="en-US" altLang="zh-TW" dirty="0"/>
          </a:p>
          <a:p>
            <a:r>
              <a:rPr lang="zh-TW" altLang="en-US" dirty="0"/>
              <a:t>若找到地雷，呈現三次圈圈特效</a:t>
            </a:r>
            <a:endParaRPr lang="en-US" altLang="zh-TW" dirty="0"/>
          </a:p>
          <a:p>
            <a:pPr marL="0" indent="0">
              <a:buNone/>
            </a:pPr>
            <a:endParaRPr lang="en-US" altLang="zh-TW" dirty="0"/>
          </a:p>
          <a:p>
            <a:endParaRPr lang="zh-TW" altLang="en-US" dirty="0"/>
          </a:p>
        </p:txBody>
      </p:sp>
      <p:pic>
        <p:nvPicPr>
          <p:cNvPr id="14" name="圖片 13">
            <a:extLst>
              <a:ext uri="{FF2B5EF4-FFF2-40B4-BE49-F238E27FC236}">
                <a16:creationId xmlns:a16="http://schemas.microsoft.com/office/drawing/2014/main" id="{FC40DBCF-757A-4A7B-BE96-B680CCD49328}"/>
              </a:ext>
            </a:extLst>
          </p:cNvPr>
          <p:cNvPicPr>
            <a:picLocks noChangeAspect="1"/>
          </p:cNvPicPr>
          <p:nvPr/>
        </p:nvPicPr>
        <p:blipFill rotWithShape="1">
          <a:blip r:embed="rId2">
            <a:extLst>
              <a:ext uri="{28A0092B-C50C-407E-A947-70E740481C1C}">
                <a14:useLocalDpi xmlns:a14="http://schemas.microsoft.com/office/drawing/2010/main" val="0"/>
              </a:ext>
            </a:extLst>
          </a:blip>
          <a:srcRect t="28147" b="34306"/>
          <a:stretch/>
        </p:blipFill>
        <p:spPr>
          <a:xfrm>
            <a:off x="479367" y="4527288"/>
            <a:ext cx="3179453" cy="2121423"/>
          </a:xfrm>
          <a:prstGeom prst="rect">
            <a:avLst/>
          </a:prstGeom>
        </p:spPr>
      </p:pic>
      <p:pic>
        <p:nvPicPr>
          <p:cNvPr id="16" name="圖片 15">
            <a:extLst>
              <a:ext uri="{FF2B5EF4-FFF2-40B4-BE49-F238E27FC236}">
                <a16:creationId xmlns:a16="http://schemas.microsoft.com/office/drawing/2014/main" id="{2150AFD7-AB37-41EA-A40D-5B90404260DC}"/>
              </a:ext>
            </a:extLst>
          </p:cNvPr>
          <p:cNvPicPr>
            <a:picLocks noChangeAspect="1"/>
          </p:cNvPicPr>
          <p:nvPr/>
        </p:nvPicPr>
        <p:blipFill rotWithShape="1">
          <a:blip r:embed="rId3">
            <a:extLst>
              <a:ext uri="{28A0092B-C50C-407E-A947-70E740481C1C}">
                <a14:useLocalDpi xmlns:a14="http://schemas.microsoft.com/office/drawing/2010/main" val="0"/>
              </a:ext>
            </a:extLst>
          </a:blip>
          <a:srcRect l="7775" t="28148" b="35001"/>
          <a:stretch/>
        </p:blipFill>
        <p:spPr>
          <a:xfrm>
            <a:off x="7534276" y="4527288"/>
            <a:ext cx="3006134" cy="2134645"/>
          </a:xfrm>
          <a:prstGeom prst="rect">
            <a:avLst/>
          </a:prstGeom>
        </p:spPr>
      </p:pic>
      <p:pic>
        <p:nvPicPr>
          <p:cNvPr id="18" name="圖片 17">
            <a:extLst>
              <a:ext uri="{FF2B5EF4-FFF2-40B4-BE49-F238E27FC236}">
                <a16:creationId xmlns:a16="http://schemas.microsoft.com/office/drawing/2014/main" id="{372E36EF-B203-4D57-B908-2885E865761E}"/>
              </a:ext>
            </a:extLst>
          </p:cNvPr>
          <p:cNvPicPr>
            <a:picLocks noChangeAspect="1"/>
          </p:cNvPicPr>
          <p:nvPr/>
        </p:nvPicPr>
        <p:blipFill rotWithShape="1">
          <a:blip r:embed="rId4">
            <a:extLst>
              <a:ext uri="{28A0092B-C50C-407E-A947-70E740481C1C}">
                <a14:useLocalDpi xmlns:a14="http://schemas.microsoft.com/office/drawing/2010/main" val="0"/>
              </a:ext>
            </a:extLst>
          </a:blip>
          <a:srcRect l="7775" t="29552" b="34615"/>
          <a:stretch/>
        </p:blipFill>
        <p:spPr>
          <a:xfrm>
            <a:off x="4050758" y="4562497"/>
            <a:ext cx="3091579" cy="2134645"/>
          </a:xfrm>
          <a:prstGeom prst="rect">
            <a:avLst/>
          </a:prstGeom>
        </p:spPr>
      </p:pic>
      <p:pic>
        <p:nvPicPr>
          <p:cNvPr id="20" name="圖片 19">
            <a:extLst>
              <a:ext uri="{FF2B5EF4-FFF2-40B4-BE49-F238E27FC236}">
                <a16:creationId xmlns:a16="http://schemas.microsoft.com/office/drawing/2014/main" id="{A4279638-27DE-44CD-ACA2-0DA652080051}"/>
              </a:ext>
            </a:extLst>
          </p:cNvPr>
          <p:cNvPicPr>
            <a:picLocks noChangeAspect="1"/>
          </p:cNvPicPr>
          <p:nvPr/>
        </p:nvPicPr>
        <p:blipFill rotWithShape="1">
          <a:blip r:embed="rId5">
            <a:extLst>
              <a:ext uri="{28A0092B-C50C-407E-A947-70E740481C1C}">
                <a14:useLocalDpi xmlns:a14="http://schemas.microsoft.com/office/drawing/2010/main" val="0"/>
              </a:ext>
            </a:extLst>
          </a:blip>
          <a:srcRect l="5998" t="30648" r="4407" b="45556"/>
          <a:stretch/>
        </p:blipFill>
        <p:spPr>
          <a:xfrm>
            <a:off x="334595" y="2869016"/>
            <a:ext cx="3324225" cy="1569009"/>
          </a:xfrm>
          <a:prstGeom prst="rect">
            <a:avLst/>
          </a:prstGeom>
        </p:spPr>
      </p:pic>
      <p:pic>
        <p:nvPicPr>
          <p:cNvPr id="22" name="圖片 21">
            <a:extLst>
              <a:ext uri="{FF2B5EF4-FFF2-40B4-BE49-F238E27FC236}">
                <a16:creationId xmlns:a16="http://schemas.microsoft.com/office/drawing/2014/main" id="{C42B7211-FAD5-4780-960C-17296639A21A}"/>
              </a:ext>
            </a:extLst>
          </p:cNvPr>
          <p:cNvPicPr>
            <a:picLocks noChangeAspect="1"/>
          </p:cNvPicPr>
          <p:nvPr/>
        </p:nvPicPr>
        <p:blipFill rotWithShape="1">
          <a:blip r:embed="rId6">
            <a:extLst>
              <a:ext uri="{28A0092B-C50C-407E-A947-70E740481C1C}">
                <a14:useLocalDpi xmlns:a14="http://schemas.microsoft.com/office/drawing/2010/main" val="0"/>
              </a:ext>
            </a:extLst>
          </a:blip>
          <a:srcRect l="7643" t="34121" r="6217" b="43656"/>
          <a:stretch/>
        </p:blipFill>
        <p:spPr>
          <a:xfrm>
            <a:off x="3886108" y="2869016"/>
            <a:ext cx="3324225" cy="1523950"/>
          </a:xfrm>
          <a:prstGeom prst="rect">
            <a:avLst/>
          </a:prstGeom>
        </p:spPr>
      </p:pic>
      <p:pic>
        <p:nvPicPr>
          <p:cNvPr id="26" name="圖片 25">
            <a:extLst>
              <a:ext uri="{FF2B5EF4-FFF2-40B4-BE49-F238E27FC236}">
                <a16:creationId xmlns:a16="http://schemas.microsoft.com/office/drawing/2014/main" id="{B80D754C-3768-4564-805B-75C0926D8EAA}"/>
              </a:ext>
            </a:extLst>
          </p:cNvPr>
          <p:cNvPicPr>
            <a:picLocks noChangeAspect="1"/>
          </p:cNvPicPr>
          <p:nvPr/>
        </p:nvPicPr>
        <p:blipFill rotWithShape="1">
          <a:blip r:embed="rId7">
            <a:extLst>
              <a:ext uri="{28A0092B-C50C-407E-A947-70E740481C1C}">
                <a14:useLocalDpi xmlns:a14="http://schemas.microsoft.com/office/drawing/2010/main" val="0"/>
              </a:ext>
            </a:extLst>
          </a:blip>
          <a:srcRect l="5050" t="32639" r="8811" b="43413"/>
          <a:stretch/>
        </p:blipFill>
        <p:spPr>
          <a:xfrm>
            <a:off x="7534276" y="2849966"/>
            <a:ext cx="3091579" cy="1527456"/>
          </a:xfrm>
          <a:prstGeom prst="rect">
            <a:avLst/>
          </a:prstGeom>
        </p:spPr>
      </p:pic>
      <p:pic>
        <p:nvPicPr>
          <p:cNvPr id="30" name="圖片 29">
            <a:extLst>
              <a:ext uri="{FF2B5EF4-FFF2-40B4-BE49-F238E27FC236}">
                <a16:creationId xmlns:a16="http://schemas.microsoft.com/office/drawing/2014/main" id="{4FCB775E-2493-41F8-B523-C25E234CA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8833" y="302648"/>
            <a:ext cx="1968133" cy="961002"/>
          </a:xfrm>
          <a:prstGeom prst="rect">
            <a:avLst/>
          </a:prstGeom>
        </p:spPr>
      </p:pic>
      <p:pic>
        <p:nvPicPr>
          <p:cNvPr id="32" name="圖片 31">
            <a:extLst>
              <a:ext uri="{FF2B5EF4-FFF2-40B4-BE49-F238E27FC236}">
                <a16:creationId xmlns:a16="http://schemas.microsoft.com/office/drawing/2014/main" id="{46EC4BDB-896F-4D69-9D0F-C2433D4D684A}"/>
              </a:ext>
            </a:extLst>
          </p:cNvPr>
          <p:cNvPicPr>
            <a:picLocks noChangeAspect="1"/>
          </p:cNvPicPr>
          <p:nvPr/>
        </p:nvPicPr>
        <p:blipFill rotWithShape="1">
          <a:blip r:embed="rId9">
            <a:extLst>
              <a:ext uri="{28A0092B-C50C-407E-A947-70E740481C1C}">
                <a14:useLocalDpi xmlns:a14="http://schemas.microsoft.com/office/drawing/2010/main" val="0"/>
              </a:ext>
            </a:extLst>
          </a:blip>
          <a:srcRect t="37778" b="35287"/>
          <a:stretch/>
        </p:blipFill>
        <p:spPr>
          <a:xfrm>
            <a:off x="5414870" y="542744"/>
            <a:ext cx="3859132" cy="1847225"/>
          </a:xfrm>
          <a:prstGeom prst="rect">
            <a:avLst/>
          </a:prstGeom>
        </p:spPr>
      </p:pic>
    </p:spTree>
    <p:extLst>
      <p:ext uri="{BB962C8B-B14F-4D97-AF65-F5344CB8AC3E}">
        <p14:creationId xmlns:p14="http://schemas.microsoft.com/office/powerpoint/2010/main" val="371525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4EECB-C83A-4A84-8C51-C757F53BD0B4}"/>
              </a:ext>
            </a:extLst>
          </p:cNvPr>
          <p:cNvSpPr>
            <a:spLocks noGrp="1"/>
          </p:cNvSpPr>
          <p:nvPr>
            <p:ph type="title"/>
          </p:nvPr>
        </p:nvSpPr>
        <p:spPr/>
        <p:txBody>
          <a:bodyPr/>
          <a:lstStyle/>
          <a:p>
            <a:r>
              <a:rPr lang="zh-TW" altLang="en-US" dirty="0"/>
              <a:t>進階功能簡介</a:t>
            </a:r>
          </a:p>
        </p:txBody>
      </p:sp>
      <p:sp>
        <p:nvSpPr>
          <p:cNvPr id="3" name="內容版面配置區 2">
            <a:extLst>
              <a:ext uri="{FF2B5EF4-FFF2-40B4-BE49-F238E27FC236}">
                <a16:creationId xmlns:a16="http://schemas.microsoft.com/office/drawing/2014/main" id="{C6CF8F19-E13C-43A5-A169-A3D021590F87}"/>
              </a:ext>
            </a:extLst>
          </p:cNvPr>
          <p:cNvSpPr>
            <a:spLocks noGrp="1"/>
          </p:cNvSpPr>
          <p:nvPr>
            <p:ph idx="1"/>
          </p:nvPr>
        </p:nvSpPr>
        <p:spPr>
          <a:xfrm>
            <a:off x="677334" y="1270000"/>
            <a:ext cx="8596668" cy="3880773"/>
          </a:xfrm>
        </p:spPr>
        <p:txBody>
          <a:bodyPr/>
          <a:lstStyle/>
          <a:p>
            <a:r>
              <a:rPr lang="zh-TW" altLang="en-US" dirty="0"/>
              <a:t>若未找到地雷，會在叉叉特效後加上一個哭臉</a:t>
            </a:r>
            <a:endParaRPr lang="en-US" altLang="zh-TW" dirty="0"/>
          </a:p>
          <a:p>
            <a:r>
              <a:rPr lang="zh-TW" altLang="en-US" dirty="0"/>
              <a:t>若成功找到地雷，會在圈圈特效後加一個笑臉</a:t>
            </a:r>
            <a:endParaRPr lang="en-US" altLang="zh-TW" dirty="0"/>
          </a:p>
          <a:p>
            <a:r>
              <a:rPr lang="zh-TW" altLang="en-US" dirty="0"/>
              <a:t>綠色</a:t>
            </a:r>
            <a:r>
              <a:rPr lang="en-US" altLang="zh-TW" dirty="0"/>
              <a:t>LED</a:t>
            </a:r>
            <a:r>
              <a:rPr lang="zh-TW" altLang="en-US" dirty="0"/>
              <a:t>燈表示找到地雷的次數，最多</a:t>
            </a:r>
            <a:r>
              <a:rPr lang="en-US" altLang="zh-TW" dirty="0"/>
              <a:t>3</a:t>
            </a:r>
            <a:r>
              <a:rPr lang="zh-TW" altLang="en-US" dirty="0"/>
              <a:t>次</a:t>
            </a:r>
            <a:endParaRPr lang="en-US" altLang="zh-TW" dirty="0"/>
          </a:p>
          <a:p>
            <a:r>
              <a:rPr lang="zh-TW" altLang="en-US" dirty="0"/>
              <a:t>黃色和紅色</a:t>
            </a:r>
            <a:r>
              <a:rPr lang="en-US" altLang="zh-TW" dirty="0"/>
              <a:t>LED</a:t>
            </a:r>
            <a:r>
              <a:rPr lang="zh-TW" altLang="en-US" dirty="0"/>
              <a:t>表示挑戰次數，</a:t>
            </a:r>
            <a:r>
              <a:rPr lang="en-US" altLang="zh-TW" dirty="0"/>
              <a:t>3</a:t>
            </a:r>
            <a:r>
              <a:rPr lang="zh-TW" altLang="en-US" dirty="0"/>
              <a:t>次亮</a:t>
            </a:r>
            <a:r>
              <a:rPr lang="en-US" altLang="zh-TW" dirty="0"/>
              <a:t>1</a:t>
            </a:r>
            <a:r>
              <a:rPr lang="zh-TW" altLang="en-US" dirty="0"/>
              <a:t>個燈，共</a:t>
            </a:r>
            <a:r>
              <a:rPr lang="en-US" altLang="zh-TW" dirty="0"/>
              <a:t>15</a:t>
            </a:r>
            <a:r>
              <a:rPr lang="zh-TW" altLang="en-US" dirty="0"/>
              <a:t>次</a:t>
            </a:r>
            <a:endParaRPr lang="en-US" altLang="zh-TW" dirty="0"/>
          </a:p>
          <a:p>
            <a:r>
              <a:rPr lang="zh-TW" altLang="en-US" dirty="0"/>
              <a:t>若找出</a:t>
            </a:r>
            <a:r>
              <a:rPr lang="en-US" altLang="zh-TW" dirty="0"/>
              <a:t>3</a:t>
            </a:r>
            <a:r>
              <a:rPr lang="zh-TW" altLang="en-US" dirty="0"/>
              <a:t>個地雷，顯示</a:t>
            </a:r>
            <a:r>
              <a:rPr lang="en-US" altLang="zh-TW" dirty="0"/>
              <a:t>you</a:t>
            </a:r>
            <a:r>
              <a:rPr lang="zh-TW" altLang="en-US" dirty="0"/>
              <a:t> </a:t>
            </a:r>
            <a:r>
              <a:rPr lang="en-US" altLang="zh-TW" dirty="0"/>
              <a:t>win</a:t>
            </a:r>
            <a:r>
              <a:rPr lang="zh-TW" altLang="en-US" dirty="0"/>
              <a:t>字樣</a:t>
            </a:r>
            <a:endParaRPr lang="en-US" altLang="zh-TW" dirty="0"/>
          </a:p>
          <a:p>
            <a:r>
              <a:rPr lang="zh-TW" altLang="en-US" dirty="0"/>
              <a:t>若</a:t>
            </a:r>
            <a:r>
              <a:rPr lang="en-US" altLang="zh-TW" dirty="0"/>
              <a:t>15</a:t>
            </a:r>
            <a:r>
              <a:rPr lang="zh-TW" altLang="en-US" dirty="0"/>
              <a:t>次機會用盡且沒找到</a:t>
            </a:r>
            <a:r>
              <a:rPr lang="en-US" altLang="zh-TW" dirty="0"/>
              <a:t>3</a:t>
            </a:r>
            <a:r>
              <a:rPr lang="zh-TW" altLang="en-US" dirty="0"/>
              <a:t>個地雷，紅色</a:t>
            </a:r>
            <a:r>
              <a:rPr lang="en-US" altLang="zh-TW" dirty="0"/>
              <a:t>LED</a:t>
            </a:r>
            <a:r>
              <a:rPr lang="zh-TW" altLang="en-US" dirty="0"/>
              <a:t>亮起，顯示</a:t>
            </a:r>
            <a:r>
              <a:rPr lang="en-US" altLang="zh-TW" dirty="0"/>
              <a:t>you</a:t>
            </a:r>
            <a:r>
              <a:rPr lang="zh-TW" altLang="en-US" dirty="0"/>
              <a:t> </a:t>
            </a:r>
            <a:r>
              <a:rPr lang="en-US" altLang="zh-TW" dirty="0"/>
              <a:t>lose</a:t>
            </a:r>
            <a:r>
              <a:rPr lang="zh-TW" altLang="en-US" dirty="0"/>
              <a:t>字樣</a:t>
            </a:r>
          </a:p>
        </p:txBody>
      </p:sp>
      <p:pic>
        <p:nvPicPr>
          <p:cNvPr id="4" name="圖片 3">
            <a:extLst>
              <a:ext uri="{FF2B5EF4-FFF2-40B4-BE49-F238E27FC236}">
                <a16:creationId xmlns:a16="http://schemas.microsoft.com/office/drawing/2014/main" id="{4C0605C4-41C9-412E-9837-EA9A1142D0F2}"/>
              </a:ext>
            </a:extLst>
          </p:cNvPr>
          <p:cNvPicPr>
            <a:picLocks noChangeAspect="1"/>
          </p:cNvPicPr>
          <p:nvPr/>
        </p:nvPicPr>
        <p:blipFill>
          <a:blip r:embed="rId2"/>
          <a:stretch>
            <a:fillRect/>
          </a:stretch>
        </p:blipFill>
        <p:spPr>
          <a:xfrm>
            <a:off x="6985849" y="172373"/>
            <a:ext cx="3859102" cy="1987468"/>
          </a:xfrm>
          <a:prstGeom prst="rect">
            <a:avLst/>
          </a:prstGeom>
        </p:spPr>
      </p:pic>
      <p:pic>
        <p:nvPicPr>
          <p:cNvPr id="6" name="圖片 5">
            <a:extLst>
              <a:ext uri="{FF2B5EF4-FFF2-40B4-BE49-F238E27FC236}">
                <a16:creationId xmlns:a16="http://schemas.microsoft.com/office/drawing/2014/main" id="{9FB93814-8B36-45D9-8402-8D1EA034A8CE}"/>
              </a:ext>
            </a:extLst>
          </p:cNvPr>
          <p:cNvPicPr>
            <a:picLocks noChangeAspect="1"/>
          </p:cNvPicPr>
          <p:nvPr/>
        </p:nvPicPr>
        <p:blipFill rotWithShape="1">
          <a:blip r:embed="rId3">
            <a:extLst>
              <a:ext uri="{28A0092B-C50C-407E-A947-70E740481C1C}">
                <a14:useLocalDpi xmlns:a14="http://schemas.microsoft.com/office/drawing/2010/main" val="0"/>
              </a:ext>
            </a:extLst>
          </a:blip>
          <a:srcRect t="28148" b="37362"/>
          <a:stretch/>
        </p:blipFill>
        <p:spPr>
          <a:xfrm>
            <a:off x="8280306" y="2204981"/>
            <a:ext cx="3558341" cy="2181011"/>
          </a:xfrm>
          <a:prstGeom prst="rect">
            <a:avLst/>
          </a:prstGeom>
        </p:spPr>
      </p:pic>
      <p:pic>
        <p:nvPicPr>
          <p:cNvPr id="8" name="圖片 7">
            <a:extLst>
              <a:ext uri="{FF2B5EF4-FFF2-40B4-BE49-F238E27FC236}">
                <a16:creationId xmlns:a16="http://schemas.microsoft.com/office/drawing/2014/main" id="{73A65EE9-F48E-4CD1-883E-EAFF96F5237E}"/>
              </a:ext>
            </a:extLst>
          </p:cNvPr>
          <p:cNvPicPr>
            <a:picLocks noChangeAspect="1"/>
          </p:cNvPicPr>
          <p:nvPr/>
        </p:nvPicPr>
        <p:blipFill rotWithShape="1">
          <a:blip r:embed="rId4">
            <a:extLst>
              <a:ext uri="{28A0092B-C50C-407E-A947-70E740481C1C}">
                <a14:useLocalDpi xmlns:a14="http://schemas.microsoft.com/office/drawing/2010/main" val="0"/>
              </a:ext>
            </a:extLst>
          </a:blip>
          <a:srcRect l="27647" t="11667" r="5538" b="22639"/>
          <a:stretch/>
        </p:blipFill>
        <p:spPr>
          <a:xfrm>
            <a:off x="677334" y="4152745"/>
            <a:ext cx="3787636" cy="2095655"/>
          </a:xfrm>
          <a:prstGeom prst="rect">
            <a:avLst/>
          </a:prstGeom>
        </p:spPr>
      </p:pic>
      <p:pic>
        <p:nvPicPr>
          <p:cNvPr id="12" name="圖片 11">
            <a:extLst>
              <a:ext uri="{FF2B5EF4-FFF2-40B4-BE49-F238E27FC236}">
                <a16:creationId xmlns:a16="http://schemas.microsoft.com/office/drawing/2014/main" id="{FD243CE6-7341-4818-9604-C2BC4C611467}"/>
              </a:ext>
            </a:extLst>
          </p:cNvPr>
          <p:cNvPicPr>
            <a:picLocks noChangeAspect="1"/>
          </p:cNvPicPr>
          <p:nvPr/>
        </p:nvPicPr>
        <p:blipFill rotWithShape="1">
          <a:blip r:embed="rId5">
            <a:extLst>
              <a:ext uri="{28A0092B-C50C-407E-A947-70E740481C1C}">
                <a14:useLocalDpi xmlns:a14="http://schemas.microsoft.com/office/drawing/2010/main" val="0"/>
              </a:ext>
            </a:extLst>
          </a:blip>
          <a:srcRect l="26554" t="13333" r="12485" b="24894"/>
          <a:stretch/>
        </p:blipFill>
        <p:spPr>
          <a:xfrm>
            <a:off x="4776236" y="3764549"/>
            <a:ext cx="2856841" cy="1628998"/>
          </a:xfrm>
          <a:prstGeom prst="rect">
            <a:avLst/>
          </a:prstGeom>
        </p:spPr>
      </p:pic>
      <p:pic>
        <p:nvPicPr>
          <p:cNvPr id="10" name="圖片 9">
            <a:extLst>
              <a:ext uri="{FF2B5EF4-FFF2-40B4-BE49-F238E27FC236}">
                <a16:creationId xmlns:a16="http://schemas.microsoft.com/office/drawing/2014/main" id="{06CFC9B5-4CB1-4B2D-A5C1-52D6A9E4EAC5}"/>
              </a:ext>
            </a:extLst>
          </p:cNvPr>
          <p:cNvPicPr>
            <a:picLocks noChangeAspect="1"/>
          </p:cNvPicPr>
          <p:nvPr/>
        </p:nvPicPr>
        <p:blipFill rotWithShape="1">
          <a:blip r:embed="rId6">
            <a:extLst>
              <a:ext uri="{28A0092B-C50C-407E-A947-70E740481C1C}">
                <a14:useLocalDpi xmlns:a14="http://schemas.microsoft.com/office/drawing/2010/main" val="0"/>
              </a:ext>
            </a:extLst>
          </a:blip>
          <a:srcRect l="1466" t="13889" r="527" b="24894"/>
          <a:stretch/>
        </p:blipFill>
        <p:spPr>
          <a:xfrm>
            <a:off x="6204656" y="5007436"/>
            <a:ext cx="4573362" cy="1607473"/>
          </a:xfrm>
          <a:prstGeom prst="rect">
            <a:avLst/>
          </a:prstGeom>
        </p:spPr>
      </p:pic>
      <p:pic>
        <p:nvPicPr>
          <p:cNvPr id="14" name="圖片 13">
            <a:extLst>
              <a:ext uri="{FF2B5EF4-FFF2-40B4-BE49-F238E27FC236}">
                <a16:creationId xmlns:a16="http://schemas.microsoft.com/office/drawing/2014/main" id="{EC381FDB-F810-466A-B71E-15F9435CDE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1375" y="220236"/>
            <a:ext cx="1933575" cy="944129"/>
          </a:xfrm>
          <a:prstGeom prst="rect">
            <a:avLst/>
          </a:prstGeom>
        </p:spPr>
      </p:pic>
    </p:spTree>
    <p:extLst>
      <p:ext uri="{BB962C8B-B14F-4D97-AF65-F5344CB8AC3E}">
        <p14:creationId xmlns:p14="http://schemas.microsoft.com/office/powerpoint/2010/main" val="3501014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F813C8-ACD4-4ED7-B457-3AB5E4590E1D}"/>
              </a:ext>
            </a:extLst>
          </p:cNvPr>
          <p:cNvSpPr>
            <a:spLocks noGrp="1"/>
          </p:cNvSpPr>
          <p:nvPr>
            <p:ph type="title"/>
          </p:nvPr>
        </p:nvSpPr>
        <p:spPr/>
        <p:txBody>
          <a:bodyPr/>
          <a:lstStyle/>
          <a:p>
            <a:r>
              <a:rPr lang="zh-TW" altLang="en-US" dirty="0"/>
              <a:t>軟體流程</a:t>
            </a:r>
            <a:r>
              <a:rPr lang="en-US" altLang="zh-TW" dirty="0"/>
              <a:t>(</a:t>
            </a:r>
            <a:r>
              <a:rPr lang="zh-TW" altLang="en-US" dirty="0"/>
              <a:t>只展示進階功能部份</a:t>
            </a:r>
            <a:r>
              <a:rPr lang="en-US" altLang="zh-TW" dirty="0"/>
              <a:t>)</a:t>
            </a:r>
            <a:endParaRPr lang="zh-TW" altLang="en-US" dirty="0"/>
          </a:p>
        </p:txBody>
      </p:sp>
      <p:sp>
        <p:nvSpPr>
          <p:cNvPr id="3" name="內容版面配置區 2">
            <a:extLst>
              <a:ext uri="{FF2B5EF4-FFF2-40B4-BE49-F238E27FC236}">
                <a16:creationId xmlns:a16="http://schemas.microsoft.com/office/drawing/2014/main" id="{B34CAF39-EFE4-4F62-8526-938FA73CC426}"/>
              </a:ext>
            </a:extLst>
          </p:cNvPr>
          <p:cNvSpPr>
            <a:spLocks noGrp="1"/>
          </p:cNvSpPr>
          <p:nvPr>
            <p:ph idx="1"/>
          </p:nvPr>
        </p:nvSpPr>
        <p:spPr>
          <a:xfrm>
            <a:off x="677334" y="1270000"/>
            <a:ext cx="8596668" cy="3880773"/>
          </a:xfrm>
        </p:spPr>
        <p:txBody>
          <a:bodyPr/>
          <a:lstStyle/>
          <a:p>
            <a:r>
              <a:rPr lang="zh-TW" altLang="en-US" dirty="0"/>
              <a:t>設定參數</a:t>
            </a:r>
            <a:r>
              <a:rPr lang="en-US" altLang="zh-TW" dirty="0"/>
              <a:t>,</a:t>
            </a:r>
            <a:r>
              <a:rPr lang="zh-TW" altLang="en-US" dirty="0"/>
              <a:t>設定動畫</a:t>
            </a:r>
          </a:p>
          <a:p>
            <a:endParaRPr lang="zh-TW" altLang="en-US" dirty="0"/>
          </a:p>
        </p:txBody>
      </p:sp>
      <p:pic>
        <p:nvPicPr>
          <p:cNvPr id="5" name="圖片 4">
            <a:extLst>
              <a:ext uri="{FF2B5EF4-FFF2-40B4-BE49-F238E27FC236}">
                <a16:creationId xmlns:a16="http://schemas.microsoft.com/office/drawing/2014/main" id="{B0078CE6-3ABF-4124-A299-F45299D4F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801263"/>
            <a:ext cx="4563001" cy="4009910"/>
          </a:xfrm>
          <a:prstGeom prst="rect">
            <a:avLst/>
          </a:prstGeom>
        </p:spPr>
      </p:pic>
      <p:pic>
        <p:nvPicPr>
          <p:cNvPr id="11" name="圖片 10">
            <a:extLst>
              <a:ext uri="{FF2B5EF4-FFF2-40B4-BE49-F238E27FC236}">
                <a16:creationId xmlns:a16="http://schemas.microsoft.com/office/drawing/2014/main" id="{6CF4B695-FEE8-4BF4-8538-F2A1F239D1E4}"/>
              </a:ext>
            </a:extLst>
          </p:cNvPr>
          <p:cNvPicPr>
            <a:picLocks noChangeAspect="1"/>
          </p:cNvPicPr>
          <p:nvPr/>
        </p:nvPicPr>
        <p:blipFill>
          <a:blip r:embed="rId3"/>
          <a:stretch>
            <a:fillRect/>
          </a:stretch>
        </p:blipFill>
        <p:spPr>
          <a:xfrm>
            <a:off x="4216702" y="2808218"/>
            <a:ext cx="7842582" cy="3198881"/>
          </a:xfrm>
          <a:prstGeom prst="rect">
            <a:avLst/>
          </a:prstGeom>
        </p:spPr>
      </p:pic>
      <p:pic>
        <p:nvPicPr>
          <p:cNvPr id="15" name="圖片 14">
            <a:extLst>
              <a:ext uri="{FF2B5EF4-FFF2-40B4-BE49-F238E27FC236}">
                <a16:creationId xmlns:a16="http://schemas.microsoft.com/office/drawing/2014/main" id="{3BEF71EF-149F-4AD3-8270-13BE00471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73" y="291702"/>
            <a:ext cx="2003555" cy="978298"/>
          </a:xfrm>
          <a:prstGeom prst="rect">
            <a:avLst/>
          </a:prstGeom>
        </p:spPr>
      </p:pic>
    </p:spTree>
    <p:extLst>
      <p:ext uri="{BB962C8B-B14F-4D97-AF65-F5344CB8AC3E}">
        <p14:creationId xmlns:p14="http://schemas.microsoft.com/office/powerpoint/2010/main" val="103195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1F739E-7DD9-495F-964D-447315714A1F}"/>
              </a:ext>
            </a:extLst>
          </p:cNvPr>
          <p:cNvSpPr>
            <a:spLocks noGrp="1"/>
          </p:cNvSpPr>
          <p:nvPr>
            <p:ph type="title"/>
          </p:nvPr>
        </p:nvSpPr>
        <p:spPr/>
        <p:txBody>
          <a:bodyPr/>
          <a:lstStyle/>
          <a:p>
            <a:r>
              <a:rPr lang="zh-TW" altLang="en-US" dirty="0"/>
              <a:t>軟體流程</a:t>
            </a:r>
            <a:r>
              <a:rPr lang="en-US" altLang="zh-TW" dirty="0"/>
              <a:t>(</a:t>
            </a:r>
            <a:r>
              <a:rPr lang="zh-TW" altLang="en-US" dirty="0"/>
              <a:t>只展示進階功能部份</a:t>
            </a:r>
            <a:r>
              <a:rPr lang="en-US" altLang="zh-TW" dirty="0"/>
              <a:t>)</a:t>
            </a:r>
            <a:endParaRPr lang="zh-TW" altLang="en-US" dirty="0"/>
          </a:p>
        </p:txBody>
      </p:sp>
      <p:sp>
        <p:nvSpPr>
          <p:cNvPr id="3" name="內容版面配置區 2">
            <a:extLst>
              <a:ext uri="{FF2B5EF4-FFF2-40B4-BE49-F238E27FC236}">
                <a16:creationId xmlns:a16="http://schemas.microsoft.com/office/drawing/2014/main" id="{F47FCEDF-2EB6-4368-BDAA-6098B034929F}"/>
              </a:ext>
            </a:extLst>
          </p:cNvPr>
          <p:cNvSpPr>
            <a:spLocks noGrp="1"/>
          </p:cNvSpPr>
          <p:nvPr>
            <p:ph idx="1"/>
          </p:nvPr>
        </p:nvSpPr>
        <p:spPr>
          <a:xfrm>
            <a:off x="677334" y="1270000"/>
            <a:ext cx="8596668" cy="3880773"/>
          </a:xfrm>
        </p:spPr>
        <p:txBody>
          <a:bodyPr/>
          <a:lstStyle/>
          <a:p>
            <a:r>
              <a:rPr lang="zh-TW" altLang="en-US" dirty="0"/>
              <a:t>生成地雷</a:t>
            </a:r>
            <a:r>
              <a:rPr lang="en-US" altLang="zh-TW" dirty="0"/>
              <a:t>,print</a:t>
            </a:r>
            <a:r>
              <a:rPr lang="zh-TW" altLang="en-US" dirty="0"/>
              <a:t>參數</a:t>
            </a:r>
          </a:p>
        </p:txBody>
      </p:sp>
      <p:pic>
        <p:nvPicPr>
          <p:cNvPr id="10" name="圖片 9">
            <a:extLst>
              <a:ext uri="{FF2B5EF4-FFF2-40B4-BE49-F238E27FC236}">
                <a16:creationId xmlns:a16="http://schemas.microsoft.com/office/drawing/2014/main" id="{2E5B6A1A-4D31-458F-B77D-1EC6BB3478EC}"/>
              </a:ext>
            </a:extLst>
          </p:cNvPr>
          <p:cNvPicPr>
            <a:picLocks noChangeAspect="1"/>
          </p:cNvPicPr>
          <p:nvPr/>
        </p:nvPicPr>
        <p:blipFill>
          <a:blip r:embed="rId2"/>
          <a:stretch>
            <a:fillRect/>
          </a:stretch>
        </p:blipFill>
        <p:spPr>
          <a:xfrm>
            <a:off x="6634650" y="283466"/>
            <a:ext cx="1932599" cy="944962"/>
          </a:xfrm>
          <a:prstGeom prst="rect">
            <a:avLst/>
          </a:prstGeom>
        </p:spPr>
      </p:pic>
      <p:pic>
        <p:nvPicPr>
          <p:cNvPr id="12" name="圖片 11">
            <a:extLst>
              <a:ext uri="{FF2B5EF4-FFF2-40B4-BE49-F238E27FC236}">
                <a16:creationId xmlns:a16="http://schemas.microsoft.com/office/drawing/2014/main" id="{E25A9BDE-A19F-4D3E-9D0E-0E2965A2A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93" y="1707227"/>
            <a:ext cx="4582164" cy="4934639"/>
          </a:xfrm>
          <a:prstGeom prst="rect">
            <a:avLst/>
          </a:prstGeom>
        </p:spPr>
      </p:pic>
      <p:pic>
        <p:nvPicPr>
          <p:cNvPr id="16" name="圖片 15">
            <a:extLst>
              <a:ext uri="{FF2B5EF4-FFF2-40B4-BE49-F238E27FC236}">
                <a16:creationId xmlns:a16="http://schemas.microsoft.com/office/drawing/2014/main" id="{F3F2D9CE-CC2F-4476-87A3-07895D504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857" y="1847256"/>
            <a:ext cx="5792008" cy="3734321"/>
          </a:xfrm>
          <a:prstGeom prst="rect">
            <a:avLst/>
          </a:prstGeom>
        </p:spPr>
      </p:pic>
    </p:spTree>
    <p:extLst>
      <p:ext uri="{BB962C8B-B14F-4D97-AF65-F5344CB8AC3E}">
        <p14:creationId xmlns:p14="http://schemas.microsoft.com/office/powerpoint/2010/main" val="210829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0BD706-1ED0-480A-8E6D-16C73D52FC08}"/>
              </a:ext>
            </a:extLst>
          </p:cNvPr>
          <p:cNvSpPr>
            <a:spLocks noGrp="1"/>
          </p:cNvSpPr>
          <p:nvPr>
            <p:ph type="title"/>
          </p:nvPr>
        </p:nvSpPr>
        <p:spPr/>
        <p:txBody>
          <a:bodyPr/>
          <a:lstStyle/>
          <a:p>
            <a:r>
              <a:rPr lang="zh-TW" altLang="en-US" dirty="0"/>
              <a:t>軟體流程</a:t>
            </a:r>
            <a:r>
              <a:rPr lang="en-US" altLang="zh-TW" dirty="0"/>
              <a:t>(</a:t>
            </a:r>
            <a:r>
              <a:rPr lang="zh-TW" altLang="en-US" dirty="0"/>
              <a:t>只展示進階功能部份</a:t>
            </a:r>
            <a:r>
              <a:rPr lang="en-US" altLang="zh-TW" dirty="0"/>
              <a:t>)</a:t>
            </a:r>
            <a:endParaRPr lang="zh-TW" altLang="en-US" dirty="0"/>
          </a:p>
        </p:txBody>
      </p:sp>
      <p:sp>
        <p:nvSpPr>
          <p:cNvPr id="3" name="內容版面配置區 2">
            <a:extLst>
              <a:ext uri="{FF2B5EF4-FFF2-40B4-BE49-F238E27FC236}">
                <a16:creationId xmlns:a16="http://schemas.microsoft.com/office/drawing/2014/main" id="{E7C6A55F-48C2-47D6-AF28-BB6088539E51}"/>
              </a:ext>
            </a:extLst>
          </p:cNvPr>
          <p:cNvSpPr>
            <a:spLocks noGrp="1"/>
          </p:cNvSpPr>
          <p:nvPr>
            <p:ph idx="1"/>
          </p:nvPr>
        </p:nvSpPr>
        <p:spPr>
          <a:xfrm>
            <a:off x="677334" y="1270000"/>
            <a:ext cx="8596668" cy="3880773"/>
          </a:xfrm>
        </p:spPr>
        <p:txBody>
          <a:bodyPr/>
          <a:lstStyle/>
          <a:p>
            <a:r>
              <a:rPr lang="zh-TW" altLang="en-US" dirty="0"/>
              <a:t>成功與失敗動畫展現</a:t>
            </a:r>
          </a:p>
        </p:txBody>
      </p:sp>
      <p:pic>
        <p:nvPicPr>
          <p:cNvPr id="5" name="圖片 4">
            <a:extLst>
              <a:ext uri="{FF2B5EF4-FFF2-40B4-BE49-F238E27FC236}">
                <a16:creationId xmlns:a16="http://schemas.microsoft.com/office/drawing/2014/main" id="{1C9F1B45-A6D5-4955-8F4D-6BEB2556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51" y="1600199"/>
            <a:ext cx="4557480" cy="4776129"/>
          </a:xfrm>
          <a:prstGeom prst="rect">
            <a:avLst/>
          </a:prstGeom>
        </p:spPr>
      </p:pic>
      <p:pic>
        <p:nvPicPr>
          <p:cNvPr id="7" name="圖片 6">
            <a:extLst>
              <a:ext uri="{FF2B5EF4-FFF2-40B4-BE49-F238E27FC236}">
                <a16:creationId xmlns:a16="http://schemas.microsoft.com/office/drawing/2014/main" id="{FC4B56C1-A171-4EBA-9696-972AE62D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074" y="2164403"/>
            <a:ext cx="5882281" cy="4360661"/>
          </a:xfrm>
          <a:prstGeom prst="rect">
            <a:avLst/>
          </a:prstGeom>
        </p:spPr>
      </p:pic>
      <p:pic>
        <p:nvPicPr>
          <p:cNvPr id="8" name="圖片 7">
            <a:extLst>
              <a:ext uri="{FF2B5EF4-FFF2-40B4-BE49-F238E27FC236}">
                <a16:creationId xmlns:a16="http://schemas.microsoft.com/office/drawing/2014/main" id="{A65D9D27-1359-49AF-BB79-226EFB20B5F7}"/>
              </a:ext>
            </a:extLst>
          </p:cNvPr>
          <p:cNvPicPr>
            <a:picLocks noChangeAspect="1"/>
          </p:cNvPicPr>
          <p:nvPr/>
        </p:nvPicPr>
        <p:blipFill>
          <a:blip r:embed="rId4"/>
          <a:stretch>
            <a:fillRect/>
          </a:stretch>
        </p:blipFill>
        <p:spPr>
          <a:xfrm>
            <a:off x="6653700" y="299759"/>
            <a:ext cx="1932599" cy="944962"/>
          </a:xfrm>
          <a:prstGeom prst="rect">
            <a:avLst/>
          </a:prstGeom>
        </p:spPr>
      </p:pic>
    </p:spTree>
    <p:extLst>
      <p:ext uri="{BB962C8B-B14F-4D97-AF65-F5344CB8AC3E}">
        <p14:creationId xmlns:p14="http://schemas.microsoft.com/office/powerpoint/2010/main" val="170690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1720D-FF41-4480-9A32-B115F6A24F6C}"/>
              </a:ext>
            </a:extLst>
          </p:cNvPr>
          <p:cNvSpPr>
            <a:spLocks noGrp="1"/>
          </p:cNvSpPr>
          <p:nvPr>
            <p:ph type="title"/>
          </p:nvPr>
        </p:nvSpPr>
        <p:spPr/>
        <p:txBody>
          <a:bodyPr/>
          <a:lstStyle/>
          <a:p>
            <a:r>
              <a:rPr lang="zh-TW" altLang="en-US" dirty="0"/>
              <a:t>軟體流程</a:t>
            </a:r>
            <a:r>
              <a:rPr lang="en-US" altLang="zh-TW" dirty="0"/>
              <a:t>(</a:t>
            </a:r>
            <a:r>
              <a:rPr lang="zh-TW" altLang="en-US" dirty="0"/>
              <a:t>只展示進階功能部份</a:t>
            </a:r>
            <a:r>
              <a:rPr lang="en-US" altLang="zh-TW" dirty="0"/>
              <a:t>)</a:t>
            </a:r>
            <a:endParaRPr lang="zh-TW" altLang="en-US" dirty="0"/>
          </a:p>
        </p:txBody>
      </p:sp>
      <p:sp>
        <p:nvSpPr>
          <p:cNvPr id="3" name="內容版面配置區 2">
            <a:extLst>
              <a:ext uri="{FF2B5EF4-FFF2-40B4-BE49-F238E27FC236}">
                <a16:creationId xmlns:a16="http://schemas.microsoft.com/office/drawing/2014/main" id="{76707C31-8E53-4C93-8D8C-091B6745986C}"/>
              </a:ext>
            </a:extLst>
          </p:cNvPr>
          <p:cNvSpPr>
            <a:spLocks noGrp="1"/>
          </p:cNvSpPr>
          <p:nvPr>
            <p:ph idx="1"/>
          </p:nvPr>
        </p:nvSpPr>
        <p:spPr>
          <a:xfrm>
            <a:off x="677334" y="1270000"/>
            <a:ext cx="8596668" cy="3880773"/>
          </a:xfrm>
        </p:spPr>
        <p:txBody>
          <a:bodyPr/>
          <a:lstStyle/>
          <a:p>
            <a:r>
              <a:rPr lang="zh-TW" altLang="en-US" dirty="0"/>
              <a:t>燈號呈現</a:t>
            </a:r>
          </a:p>
        </p:txBody>
      </p:sp>
      <p:pic>
        <p:nvPicPr>
          <p:cNvPr id="7" name="圖片 6">
            <a:extLst>
              <a:ext uri="{FF2B5EF4-FFF2-40B4-BE49-F238E27FC236}">
                <a16:creationId xmlns:a16="http://schemas.microsoft.com/office/drawing/2014/main" id="{2F8698E1-DAB8-4FCE-BB80-EA1E10C9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25" y="1570672"/>
            <a:ext cx="9259004" cy="5092452"/>
          </a:xfrm>
          <a:prstGeom prst="rect">
            <a:avLst/>
          </a:prstGeom>
        </p:spPr>
      </p:pic>
      <p:pic>
        <p:nvPicPr>
          <p:cNvPr id="10" name="圖片 9">
            <a:extLst>
              <a:ext uri="{FF2B5EF4-FFF2-40B4-BE49-F238E27FC236}">
                <a16:creationId xmlns:a16="http://schemas.microsoft.com/office/drawing/2014/main" id="{F5F301D2-E512-4B39-8BA3-4E418D3D06A8}"/>
              </a:ext>
            </a:extLst>
          </p:cNvPr>
          <p:cNvPicPr>
            <a:picLocks noChangeAspect="1"/>
          </p:cNvPicPr>
          <p:nvPr/>
        </p:nvPicPr>
        <p:blipFill>
          <a:blip r:embed="rId3"/>
          <a:stretch>
            <a:fillRect/>
          </a:stretch>
        </p:blipFill>
        <p:spPr>
          <a:xfrm>
            <a:off x="6720375" y="325038"/>
            <a:ext cx="1932599" cy="944962"/>
          </a:xfrm>
          <a:prstGeom prst="rect">
            <a:avLst/>
          </a:prstGeom>
        </p:spPr>
      </p:pic>
    </p:spTree>
    <p:extLst>
      <p:ext uri="{BB962C8B-B14F-4D97-AF65-F5344CB8AC3E}">
        <p14:creationId xmlns:p14="http://schemas.microsoft.com/office/powerpoint/2010/main" val="189557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1715B2-DD20-4BCD-A9BC-2ECD516A32B4}"/>
              </a:ext>
            </a:extLst>
          </p:cNvPr>
          <p:cNvSpPr>
            <a:spLocks noGrp="1"/>
          </p:cNvSpPr>
          <p:nvPr>
            <p:ph type="title"/>
          </p:nvPr>
        </p:nvSpPr>
        <p:spPr/>
        <p:txBody>
          <a:bodyPr/>
          <a:lstStyle/>
          <a:p>
            <a:r>
              <a:rPr lang="zh-TW" altLang="en-US" dirty="0"/>
              <a:t>硬體架構</a:t>
            </a:r>
          </a:p>
        </p:txBody>
      </p:sp>
      <p:pic>
        <p:nvPicPr>
          <p:cNvPr id="5" name="內容版面配置區 4">
            <a:extLst>
              <a:ext uri="{FF2B5EF4-FFF2-40B4-BE49-F238E27FC236}">
                <a16:creationId xmlns:a16="http://schemas.microsoft.com/office/drawing/2014/main" id="{093B1717-D2FC-4E62-BDD5-C2601CCAA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378" y="1239887"/>
            <a:ext cx="8904022" cy="5008513"/>
          </a:xfrm>
          <a:prstGeom prst="rect">
            <a:avLst/>
          </a:prstGeom>
          <a:ln>
            <a:noFill/>
          </a:ln>
          <a:effectLst>
            <a:softEdge rad="112500"/>
          </a:effectLst>
        </p:spPr>
      </p:pic>
      <p:pic>
        <p:nvPicPr>
          <p:cNvPr id="6" name="圖片 5">
            <a:extLst>
              <a:ext uri="{FF2B5EF4-FFF2-40B4-BE49-F238E27FC236}">
                <a16:creationId xmlns:a16="http://schemas.microsoft.com/office/drawing/2014/main" id="{C0428CA7-0047-4AF5-B2F8-470FA96DE85A}"/>
              </a:ext>
            </a:extLst>
          </p:cNvPr>
          <p:cNvPicPr>
            <a:picLocks noChangeAspect="1"/>
          </p:cNvPicPr>
          <p:nvPr/>
        </p:nvPicPr>
        <p:blipFill>
          <a:blip r:embed="rId3"/>
          <a:stretch>
            <a:fillRect/>
          </a:stretch>
        </p:blipFill>
        <p:spPr>
          <a:xfrm>
            <a:off x="2367450" y="294925"/>
            <a:ext cx="1932599" cy="944962"/>
          </a:xfrm>
          <a:prstGeom prst="rect">
            <a:avLst/>
          </a:prstGeom>
        </p:spPr>
      </p:pic>
    </p:spTree>
    <p:extLst>
      <p:ext uri="{BB962C8B-B14F-4D97-AF65-F5344CB8AC3E}">
        <p14:creationId xmlns:p14="http://schemas.microsoft.com/office/powerpoint/2010/main" val="197164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FDC3-0B07-431F-A99E-BCDE3C826A2E}"/>
              </a:ext>
            </a:extLst>
          </p:cNvPr>
          <p:cNvSpPr>
            <a:spLocks noGrp="1"/>
          </p:cNvSpPr>
          <p:nvPr>
            <p:ph type="title"/>
          </p:nvPr>
        </p:nvSpPr>
        <p:spPr/>
        <p:txBody>
          <a:bodyPr/>
          <a:lstStyle/>
          <a:p>
            <a:r>
              <a:rPr lang="zh-TW" altLang="en-US" dirty="0"/>
              <a:t>影片連結</a:t>
            </a:r>
          </a:p>
        </p:txBody>
      </p:sp>
      <p:sp>
        <p:nvSpPr>
          <p:cNvPr id="3" name="內容版面配置區 2">
            <a:extLst>
              <a:ext uri="{FF2B5EF4-FFF2-40B4-BE49-F238E27FC236}">
                <a16:creationId xmlns:a16="http://schemas.microsoft.com/office/drawing/2014/main" id="{E9A65E01-69C2-45BB-83E4-3C5585CD80C5}"/>
              </a:ext>
            </a:extLst>
          </p:cNvPr>
          <p:cNvSpPr>
            <a:spLocks noGrp="1"/>
          </p:cNvSpPr>
          <p:nvPr>
            <p:ph idx="1"/>
          </p:nvPr>
        </p:nvSpPr>
        <p:spPr>
          <a:xfrm>
            <a:off x="677334" y="1270000"/>
            <a:ext cx="8596668" cy="3880773"/>
          </a:xfrm>
        </p:spPr>
        <p:txBody>
          <a:bodyPr/>
          <a:lstStyle/>
          <a:p>
            <a:r>
              <a:rPr lang="zh-TW" altLang="en-US" dirty="0">
                <a:hlinkClick r:id="rId2"/>
              </a:rPr>
              <a:t>電機概論期末專題報告影片 </a:t>
            </a:r>
            <a:r>
              <a:rPr lang="en-US" altLang="zh-TW" dirty="0">
                <a:hlinkClick r:id="rId2"/>
              </a:rPr>
              <a:t>B0941075 </a:t>
            </a:r>
            <a:r>
              <a:rPr lang="zh-TW" altLang="en-US" dirty="0">
                <a:hlinkClick r:id="rId2"/>
              </a:rPr>
              <a:t>吳梓維</a:t>
            </a:r>
            <a:endParaRPr lang="en-US" altLang="zh-TW" dirty="0"/>
          </a:p>
        </p:txBody>
      </p:sp>
      <p:pic>
        <p:nvPicPr>
          <p:cNvPr id="4" name="圖片 3">
            <a:extLst>
              <a:ext uri="{FF2B5EF4-FFF2-40B4-BE49-F238E27FC236}">
                <a16:creationId xmlns:a16="http://schemas.microsoft.com/office/drawing/2014/main" id="{03E7E577-98F5-4296-9541-DA13049B011A}"/>
              </a:ext>
            </a:extLst>
          </p:cNvPr>
          <p:cNvPicPr>
            <a:picLocks noChangeAspect="1"/>
          </p:cNvPicPr>
          <p:nvPr/>
        </p:nvPicPr>
        <p:blipFill>
          <a:blip r:embed="rId3"/>
          <a:stretch>
            <a:fillRect/>
          </a:stretch>
        </p:blipFill>
        <p:spPr>
          <a:xfrm>
            <a:off x="2234100" y="325038"/>
            <a:ext cx="1932599" cy="944962"/>
          </a:xfrm>
          <a:prstGeom prst="rect">
            <a:avLst/>
          </a:prstGeom>
        </p:spPr>
      </p:pic>
      <p:pic>
        <p:nvPicPr>
          <p:cNvPr id="5" name="圖片 4">
            <a:extLst>
              <a:ext uri="{FF2B5EF4-FFF2-40B4-BE49-F238E27FC236}">
                <a16:creationId xmlns:a16="http://schemas.microsoft.com/office/drawing/2014/main" id="{64564563-368D-4928-AE68-845C009F3AE2}"/>
              </a:ext>
            </a:extLst>
          </p:cNvPr>
          <p:cNvPicPr>
            <a:picLocks noChangeAspect="1"/>
          </p:cNvPicPr>
          <p:nvPr/>
        </p:nvPicPr>
        <p:blipFill>
          <a:blip r:embed="rId4"/>
          <a:stretch>
            <a:fillRect/>
          </a:stretch>
        </p:blipFill>
        <p:spPr>
          <a:xfrm rot="180897">
            <a:off x="1794680" y="2217224"/>
            <a:ext cx="3560373" cy="21764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圖片 5">
            <a:extLst>
              <a:ext uri="{FF2B5EF4-FFF2-40B4-BE49-F238E27FC236}">
                <a16:creationId xmlns:a16="http://schemas.microsoft.com/office/drawing/2014/main" id="{85FD17B4-6A59-48EF-B96C-0AD0DEFB443A}"/>
              </a:ext>
            </a:extLst>
          </p:cNvPr>
          <p:cNvPicPr>
            <a:picLocks noChangeAspect="1"/>
          </p:cNvPicPr>
          <p:nvPr/>
        </p:nvPicPr>
        <p:blipFill rotWithShape="1">
          <a:blip r:embed="rId5"/>
          <a:srcRect r="11146"/>
          <a:stretch/>
        </p:blipFill>
        <p:spPr>
          <a:xfrm rot="21444691">
            <a:off x="5023590" y="3285947"/>
            <a:ext cx="3810000" cy="22082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1965223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
  <TotalTime>686</TotalTime>
  <Words>436</Words>
  <Application>Microsoft Office PowerPoint</Application>
  <PresentationFormat>寬螢幕</PresentationFormat>
  <Paragraphs>32</Paragraphs>
  <Slides>11</Slides>
  <Notes>0</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11</vt:i4>
      </vt:variant>
    </vt:vector>
  </HeadingPairs>
  <TitlesOfParts>
    <vt:vector size="21" baseType="lpstr">
      <vt:lpstr>Whitney</vt:lpstr>
      <vt:lpstr>微軟正黑體</vt:lpstr>
      <vt:lpstr>Arial</vt:lpstr>
      <vt:lpstr>Calibri</vt:lpstr>
      <vt:lpstr>Calibri Light</vt:lpstr>
      <vt:lpstr>Trebuchet MS</vt:lpstr>
      <vt:lpstr>Wingdings 2</vt:lpstr>
      <vt:lpstr>Wingdings 3</vt:lpstr>
      <vt:lpstr>HDOfficeLightV0</vt:lpstr>
      <vt:lpstr>多面向</vt:lpstr>
      <vt:lpstr>電機概論期末專題        </vt:lpstr>
      <vt:lpstr>基礎功能簡介</vt:lpstr>
      <vt:lpstr>進階功能簡介</vt:lpstr>
      <vt:lpstr>軟體流程(只展示進階功能部份)</vt:lpstr>
      <vt:lpstr>軟體流程(只展示進階功能部份)</vt:lpstr>
      <vt:lpstr>軟體流程(只展示進階功能部份)</vt:lpstr>
      <vt:lpstr>軟體流程(只展示進階功能部份)</vt:lpstr>
      <vt:lpstr>硬體架構</vt:lpstr>
      <vt:lpstr>影片連結</vt:lpstr>
      <vt:lpstr>上課心得</vt:lpstr>
      <vt:lpstr>參考資料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Vito Wu</dc:creator>
  <cp:lastModifiedBy>wu vito</cp:lastModifiedBy>
  <cp:revision>50</cp:revision>
  <dcterms:created xsi:type="dcterms:W3CDTF">2021-06-25T04:31:52Z</dcterms:created>
  <dcterms:modified xsi:type="dcterms:W3CDTF">2023-11-04T07:23:52Z</dcterms:modified>
</cp:coreProperties>
</file>